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261" r:id="rId2"/>
    <p:sldId id="259" r:id="rId3"/>
    <p:sldId id="260" r:id="rId4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78"/>
    <p:restoredTop sz="94674"/>
  </p:normalViewPr>
  <p:slideViewPr>
    <p:cSldViewPr snapToGrid="0" snapToObjects="1">
      <p:cViewPr>
        <p:scale>
          <a:sx n="138" d="100"/>
          <a:sy n="138" d="100"/>
        </p:scale>
        <p:origin x="1304" y="-1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tiff>
</file>

<file path=ppt/media/image5.png>
</file>

<file path=ppt/media/image6.png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894EB4-F6E3-5B47-8508-C437B8AFEE49}" type="datetimeFigureOut">
              <a:rPr lang="en-US" smtClean="0"/>
              <a:t>2/5/21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0B8AAB-E4E8-BF44-9EF1-DF9A0BDEF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758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is POTR_NA_CedarBreaks.21-0301A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0B8AAB-E4E8-BF44-9EF1-DF9A0BDEF26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079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468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049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985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70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501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01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793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138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761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670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476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038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tif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E209466-67A0-E740-85B9-64FBCC94BFD1}"/>
              </a:ext>
            </a:extLst>
          </p:cNvPr>
          <p:cNvSpPr/>
          <p:nvPr/>
        </p:nvSpPr>
        <p:spPr>
          <a:xfrm>
            <a:off x="187818" y="2966069"/>
            <a:ext cx="6087252" cy="68834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i="1" u="sng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Climwin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run by site, separately for </a:t>
            </a:r>
            <a:r>
              <a:rPr lang="en-US" sz="1000" b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water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and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  <a:r>
              <a:rPr lang="en-US" sz="1000" b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temperature 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groups</a:t>
            </a:r>
            <a:endParaRPr lang="en-US" sz="1000" i="1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i="1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core 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and</a:t>
            </a:r>
            <a:r>
              <a:rPr lang="en-US" sz="1000" i="1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species 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random effects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variables and time windows selected to minimize AIC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3FA6CE-243F-6F4B-95CD-E86CF133E3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55" t="2153"/>
          <a:stretch/>
        </p:blipFill>
        <p:spPr>
          <a:xfrm>
            <a:off x="298797" y="6210218"/>
            <a:ext cx="4948283" cy="20738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34E773-A2F8-214D-8B09-C3E455B443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97" y="4100029"/>
            <a:ext cx="2004652" cy="12064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3E7439-4826-3446-B92F-439252AFCA82}"/>
              </a:ext>
            </a:extLst>
          </p:cNvPr>
          <p:cNvSpPr txBox="1"/>
          <p:nvPr/>
        </p:nvSpPr>
        <p:spPr>
          <a:xfrm>
            <a:off x="87151" y="3829169"/>
            <a:ext cx="43156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u="sng" dirty="0">
                <a:latin typeface="Helvetica" pitchFamily="2" charset="0"/>
                <a:cs typeface="Arial" panose="020B0604020202020204" pitchFamily="34" charset="0"/>
              </a:rPr>
              <a:t>Step 2: Combine climate drivers, DBH, and year in GLS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82A4F0-807F-2F4E-960D-0B513807F6D2}"/>
              </a:ext>
            </a:extLst>
          </p:cNvPr>
          <p:cNvSpPr/>
          <p:nvPr/>
        </p:nvSpPr>
        <p:spPr>
          <a:xfrm>
            <a:off x="187818" y="5278834"/>
            <a:ext cx="6087252" cy="729735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i="1" u="sng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GLS model 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run by species (separately for each site)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i="1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tree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random effect</a:t>
            </a:r>
            <a:endParaRPr lang="en-US" sz="1000" i="1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autocorrelation structure to account for stochasticity of individual growth trends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F3715954-F54F-1745-B839-CFCA4B7F4782}"/>
              </a:ext>
            </a:extLst>
          </p:cNvPr>
          <p:cNvSpPr/>
          <p:nvPr/>
        </p:nvSpPr>
        <p:spPr>
          <a:xfrm rot="5400000">
            <a:off x="3101997" y="5890176"/>
            <a:ext cx="249744" cy="418094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93D9B7-2351-0846-81A9-F63B07DCC542}"/>
              </a:ext>
            </a:extLst>
          </p:cNvPr>
          <p:cNvSpPr txBox="1"/>
          <p:nvPr/>
        </p:nvSpPr>
        <p:spPr>
          <a:xfrm rot="16200000">
            <a:off x="2381025" y="4359788"/>
            <a:ext cx="826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latin typeface="Helvetica" pitchFamily="2" charset="0"/>
                <a:cs typeface="Arial" panose="020B0604020202020204" pitchFamily="34" charset="0"/>
              </a:rPr>
              <a:t>driver variables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59268D-4CF5-384B-9382-FAD2C0A573CE}"/>
              </a:ext>
            </a:extLst>
          </p:cNvPr>
          <p:cNvSpPr txBox="1"/>
          <p:nvPr/>
        </p:nvSpPr>
        <p:spPr>
          <a:xfrm>
            <a:off x="1411901" y="4205878"/>
            <a:ext cx="90601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" pitchFamily="2" charset="0"/>
                <a:cs typeface="Arial" panose="020B0604020202020204" pitchFamily="34" charset="0"/>
              </a:rPr>
              <a:t>(plot w/o spline)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58E2B22-BCCB-3E47-8B3F-EF58F0DEEE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116" y="1608259"/>
            <a:ext cx="2062924" cy="120555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6927E95-CF10-BC41-8F24-554BB14EB1A1}"/>
              </a:ext>
            </a:extLst>
          </p:cNvPr>
          <p:cNvSpPr txBox="1"/>
          <p:nvPr/>
        </p:nvSpPr>
        <p:spPr>
          <a:xfrm>
            <a:off x="87151" y="1368733"/>
            <a:ext cx="33409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u="sng" dirty="0">
                <a:latin typeface="Helvetica" pitchFamily="2" charset="0"/>
                <a:cs typeface="Arial" panose="020B0604020202020204" pitchFamily="34" charset="0"/>
              </a:rPr>
              <a:t>Step 1: Identify most significant climate drivers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BD78D3E3-ABA5-FD4F-87C2-64844B9EE83A}"/>
              </a:ext>
            </a:extLst>
          </p:cNvPr>
          <p:cNvSpPr/>
          <p:nvPr/>
        </p:nvSpPr>
        <p:spPr>
          <a:xfrm rot="5400000">
            <a:off x="4942083" y="2675805"/>
            <a:ext cx="363986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82B9408-73CA-3849-9C76-05A8A6236E45}"/>
              </a:ext>
            </a:extLst>
          </p:cNvPr>
          <p:cNvSpPr/>
          <p:nvPr/>
        </p:nvSpPr>
        <p:spPr>
          <a:xfrm>
            <a:off x="3003340" y="4081616"/>
            <a:ext cx="3271729" cy="9638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2 climate variables</a:t>
            </a:r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: objectively selected from </a:t>
            </a:r>
            <a:r>
              <a:rPr lang="en-US" sz="1000" b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water </a:t>
            </a:r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and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  <a:r>
              <a:rPr lang="en-US" sz="1000" b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temperature </a:t>
            </a:r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groups</a:t>
            </a:r>
            <a:endParaRPr lang="en-US" sz="10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chemeClr val="accent6">
                    <a:lumMod val="7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DBH </a:t>
            </a:r>
            <a:r>
              <a:rPr lang="en-US" sz="1000" dirty="0">
                <a:solidFill>
                  <a:schemeClr val="accent6">
                    <a:lumMod val="7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(reconstructed over tree’s lifespan)</a:t>
            </a:r>
            <a:endParaRPr lang="en-US" sz="10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chemeClr val="accent5">
                    <a:lumMod val="7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year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0ACBE1A-765F-1449-BB0E-C1BB3AA24074}"/>
              </a:ext>
            </a:extLst>
          </p:cNvPr>
          <p:cNvSpPr/>
          <p:nvPr/>
        </p:nvSpPr>
        <p:spPr>
          <a:xfrm>
            <a:off x="3003340" y="1720732"/>
            <a:ext cx="3271730" cy="99147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DED83F0-D0BC-0944-B2C1-447CEDF8D045}"/>
              </a:ext>
            </a:extLst>
          </p:cNvPr>
          <p:cNvSpPr/>
          <p:nvPr/>
        </p:nvSpPr>
        <p:spPr>
          <a:xfrm rot="16200000">
            <a:off x="2177494" y="1956877"/>
            <a:ext cx="1109554" cy="5055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candidate climate drivers (monthly)</a:t>
            </a:r>
            <a:endParaRPr lang="en-US" sz="10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292EE38-08A1-2643-B863-D30E67E59716}"/>
              </a:ext>
            </a:extLst>
          </p:cNvPr>
          <p:cNvSpPr txBox="1"/>
          <p:nvPr/>
        </p:nvSpPr>
        <p:spPr>
          <a:xfrm>
            <a:off x="3061644" y="1900275"/>
            <a:ext cx="18437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Precipitation (</a:t>
            </a:r>
            <a:r>
              <a:rPr lang="en-US" sz="1000" i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PPT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)</a:t>
            </a:r>
          </a:p>
          <a:p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Precip day frequency (</a:t>
            </a:r>
            <a:r>
              <a:rPr lang="en-US" sz="1000" i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PDF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)*</a:t>
            </a:r>
          </a:p>
          <a:p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Streamflow (</a:t>
            </a:r>
            <a:r>
              <a:rPr lang="en-US" sz="1000" i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SF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)*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F4B7543-5362-7447-89C0-7E946185184E}"/>
              </a:ext>
            </a:extLst>
          </p:cNvPr>
          <p:cNvSpPr txBox="1"/>
          <p:nvPr/>
        </p:nvSpPr>
        <p:spPr>
          <a:xfrm>
            <a:off x="4940943" y="1900275"/>
            <a:ext cx="14265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1000" i="1" baseline="-25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mean</a:t>
            </a:r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</a:p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1000" i="1" baseline="-25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min</a:t>
            </a:r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</a:p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1000" i="1" baseline="-25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max</a:t>
            </a:r>
          </a:p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PET </a:t>
            </a:r>
            <a:r>
              <a:rPr lang="en-US" sz="1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*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5433C1-03EE-2D42-A2BA-0875A04FDCED}"/>
              </a:ext>
            </a:extLst>
          </p:cNvPr>
          <p:cNvSpPr txBox="1"/>
          <p:nvPr/>
        </p:nvSpPr>
        <p:spPr>
          <a:xfrm>
            <a:off x="5013263" y="2736712"/>
            <a:ext cx="227268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9772906-5284-A249-9E52-5FAD3ABA6A4D}"/>
              </a:ext>
            </a:extLst>
          </p:cNvPr>
          <p:cNvSpPr txBox="1"/>
          <p:nvPr/>
        </p:nvSpPr>
        <p:spPr>
          <a:xfrm>
            <a:off x="4916378" y="1712216"/>
            <a:ext cx="12763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u="sng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Temperature group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1C0B9FE-2D2C-CE42-8C65-99D494989F26}"/>
              </a:ext>
            </a:extLst>
          </p:cNvPr>
          <p:cNvSpPr txBox="1"/>
          <p:nvPr/>
        </p:nvSpPr>
        <p:spPr>
          <a:xfrm>
            <a:off x="3066672" y="1712216"/>
            <a:ext cx="8867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u="sng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Water group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74C2387-EDB0-DF49-A1E5-64570157AAC9}"/>
              </a:ext>
            </a:extLst>
          </p:cNvPr>
          <p:cNvSpPr txBox="1"/>
          <p:nvPr/>
        </p:nvSpPr>
        <p:spPr>
          <a:xfrm>
            <a:off x="3105646" y="2428585"/>
            <a:ext cx="11335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Helvetica" pitchFamily="2" charset="0"/>
                <a:cs typeface="Arial" panose="020B0604020202020204" pitchFamily="34" charset="0"/>
              </a:rPr>
              <a:t>*some sites only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757C1850-B91D-CE4E-982C-7331815CD8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7499" y="6164582"/>
            <a:ext cx="1143964" cy="1210994"/>
          </a:xfrm>
          <a:prstGeom prst="rect">
            <a:avLst/>
          </a:prstGeom>
        </p:spPr>
      </p:pic>
      <p:sp>
        <p:nvSpPr>
          <p:cNvPr id="30" name="Right Arrow 29">
            <a:extLst>
              <a:ext uri="{FF2B5EF4-FFF2-40B4-BE49-F238E27FC236}">
                <a16:creationId xmlns:a16="http://schemas.microsoft.com/office/drawing/2014/main" id="{C8BAA973-B085-FB4D-9A6D-1F1B1EDE6A61}"/>
              </a:ext>
            </a:extLst>
          </p:cNvPr>
          <p:cNvSpPr/>
          <p:nvPr/>
        </p:nvSpPr>
        <p:spPr>
          <a:xfrm rot="5400000">
            <a:off x="1239511" y="2692568"/>
            <a:ext cx="363986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7009935-FDDF-6444-87FA-C0C7A4F09553}"/>
              </a:ext>
            </a:extLst>
          </p:cNvPr>
          <p:cNvSpPr txBox="1"/>
          <p:nvPr/>
        </p:nvSpPr>
        <p:spPr>
          <a:xfrm>
            <a:off x="1300994" y="2716528"/>
            <a:ext cx="313372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  <a:cs typeface="Arial" panose="020B0604020202020204" pitchFamily="34" charset="0"/>
              </a:rPr>
              <a:t>y</a:t>
            </a: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E2AACA1B-18EB-3A44-8BFB-F2AB3BB80D72}"/>
              </a:ext>
            </a:extLst>
          </p:cNvPr>
          <p:cNvSpPr/>
          <p:nvPr/>
        </p:nvSpPr>
        <p:spPr>
          <a:xfrm rot="5400000">
            <a:off x="4871460" y="3684664"/>
            <a:ext cx="492402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172AFEC8-B305-9141-86C9-6A65A1AEF77F}"/>
              </a:ext>
            </a:extLst>
          </p:cNvPr>
          <p:cNvSpPr/>
          <p:nvPr/>
        </p:nvSpPr>
        <p:spPr>
          <a:xfrm rot="5400000">
            <a:off x="4955554" y="5017700"/>
            <a:ext cx="363986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F4BDD7F-4A75-2E4E-A96A-4751CBC7382D}"/>
              </a:ext>
            </a:extLst>
          </p:cNvPr>
          <p:cNvSpPr txBox="1"/>
          <p:nvPr/>
        </p:nvSpPr>
        <p:spPr>
          <a:xfrm>
            <a:off x="5017498" y="5078607"/>
            <a:ext cx="227268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x</a:t>
            </a:r>
          </a:p>
        </p:txBody>
      </p:sp>
      <p:sp>
        <p:nvSpPr>
          <p:cNvPr id="41" name="Right Arrow 40">
            <a:extLst>
              <a:ext uri="{FF2B5EF4-FFF2-40B4-BE49-F238E27FC236}">
                <a16:creationId xmlns:a16="http://schemas.microsoft.com/office/drawing/2014/main" id="{5195D75D-11CB-4F42-B45D-7F09B4A1A92C}"/>
              </a:ext>
            </a:extLst>
          </p:cNvPr>
          <p:cNvSpPr/>
          <p:nvPr/>
        </p:nvSpPr>
        <p:spPr>
          <a:xfrm rot="5400000">
            <a:off x="1216420" y="5043224"/>
            <a:ext cx="363986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68E4B6F-F294-A24F-8C77-45EF555E5055}"/>
              </a:ext>
            </a:extLst>
          </p:cNvPr>
          <p:cNvSpPr txBox="1"/>
          <p:nvPr/>
        </p:nvSpPr>
        <p:spPr>
          <a:xfrm>
            <a:off x="1277903" y="5085656"/>
            <a:ext cx="227268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  <a:cs typeface="Arial" panose="020B0604020202020204" pitchFamily="34" charset="0"/>
              </a:rPr>
              <a:t>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B0F656-443F-8047-B846-1ACEF9FEDB23}"/>
              </a:ext>
            </a:extLst>
          </p:cNvPr>
          <p:cNvSpPr txBox="1"/>
          <p:nvPr/>
        </p:nvSpPr>
        <p:spPr>
          <a:xfrm>
            <a:off x="1745673" y="8115604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accent5">
                    <a:lumMod val="75000"/>
                  </a:schemeClr>
                </a:solidFill>
              </a:rPr>
              <a:t>year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768340E-902E-2245-B88D-E68EE9C14A17}"/>
              </a:ext>
            </a:extLst>
          </p:cNvPr>
          <p:cNvSpPr txBox="1"/>
          <p:nvPr/>
        </p:nvSpPr>
        <p:spPr>
          <a:xfrm>
            <a:off x="475673" y="8115604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accent6">
                    <a:lumMod val="75000"/>
                  </a:schemeClr>
                </a:solidFill>
              </a:rPr>
              <a:t>DBH</a:t>
            </a:r>
            <a:r>
              <a:rPr lang="en-US" sz="1000" dirty="0">
                <a:solidFill>
                  <a:schemeClr val="accent6">
                    <a:lumMod val="75000"/>
                  </a:schemeClr>
                </a:solidFill>
              </a:rPr>
              <a:t> (cm)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69B0D17-2B28-2E4B-BE5E-B7348E64608A}"/>
              </a:ext>
            </a:extLst>
          </p:cNvPr>
          <p:cNvSpPr txBox="1"/>
          <p:nvPr/>
        </p:nvSpPr>
        <p:spPr>
          <a:xfrm>
            <a:off x="2762269" y="8115604"/>
            <a:ext cx="120936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0432FF"/>
                </a:solidFill>
              </a:rPr>
              <a:t>PPT </a:t>
            </a:r>
            <a:r>
              <a:rPr lang="en-US" sz="1000" dirty="0" err="1">
                <a:solidFill>
                  <a:srgbClr val="0432FF"/>
                </a:solidFill>
              </a:rPr>
              <a:t>p.Jun-c.Jul</a:t>
            </a:r>
            <a:r>
              <a:rPr lang="en-US" sz="1000" dirty="0">
                <a:solidFill>
                  <a:srgbClr val="0432FF"/>
                </a:solidFill>
              </a:rPr>
              <a:t> (mm mo</a:t>
            </a:r>
            <a:r>
              <a:rPr lang="en-US" sz="1000" baseline="30000" dirty="0">
                <a:solidFill>
                  <a:srgbClr val="0432FF"/>
                </a:solidFill>
              </a:rPr>
              <a:t>-1</a:t>
            </a:r>
            <a:r>
              <a:rPr lang="en-US" sz="1000" dirty="0">
                <a:solidFill>
                  <a:srgbClr val="0432FF"/>
                </a:solidFill>
              </a:rPr>
              <a:t>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D869251-8409-9D4D-ABBF-2254CAFE9E52}"/>
              </a:ext>
            </a:extLst>
          </p:cNvPr>
          <p:cNvSpPr txBox="1"/>
          <p:nvPr/>
        </p:nvSpPr>
        <p:spPr>
          <a:xfrm>
            <a:off x="4047570" y="8115604"/>
            <a:ext cx="12093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 err="1">
                <a:solidFill>
                  <a:srgbClr val="C00000"/>
                </a:solidFill>
              </a:rPr>
              <a:t>T</a:t>
            </a:r>
            <a:r>
              <a:rPr lang="en-US" sz="1000" b="1" baseline="-25000" dirty="0" err="1">
                <a:solidFill>
                  <a:srgbClr val="C00000"/>
                </a:solidFill>
              </a:rPr>
              <a:t>max</a:t>
            </a:r>
            <a:r>
              <a:rPr lang="en-US" sz="1000" b="1" dirty="0">
                <a:solidFill>
                  <a:srgbClr val="C00000"/>
                </a:solidFill>
              </a:rPr>
              <a:t> </a:t>
            </a:r>
            <a:r>
              <a:rPr lang="en-US" sz="1000" dirty="0" err="1">
                <a:solidFill>
                  <a:srgbClr val="C00000"/>
                </a:solidFill>
              </a:rPr>
              <a:t>p.Aug</a:t>
            </a:r>
            <a:r>
              <a:rPr lang="en-US" sz="1000" dirty="0">
                <a:solidFill>
                  <a:srgbClr val="C00000"/>
                </a:solidFill>
              </a:rPr>
              <a:t> (°C)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E5CF92F-73E1-BE4B-AEBC-055E1A31A432}"/>
              </a:ext>
            </a:extLst>
          </p:cNvPr>
          <p:cNvSpPr txBox="1"/>
          <p:nvPr/>
        </p:nvSpPr>
        <p:spPr>
          <a:xfrm rot="16200000">
            <a:off x="-158480" y="7064263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RW</a:t>
            </a:r>
            <a:r>
              <a:rPr lang="en-US" sz="1000" dirty="0"/>
              <a:t> (mm)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F744725-C93A-7848-9487-79DF899B149E}"/>
              </a:ext>
            </a:extLst>
          </p:cNvPr>
          <p:cNvSpPr txBox="1"/>
          <p:nvPr/>
        </p:nvSpPr>
        <p:spPr>
          <a:xfrm rot="16200000">
            <a:off x="-151028" y="4386554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RW</a:t>
            </a:r>
            <a:r>
              <a:rPr lang="en-US" sz="1000" dirty="0"/>
              <a:t> (mm)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3147B60-07B5-3D45-901F-EB608ADD6011}"/>
              </a:ext>
            </a:extLst>
          </p:cNvPr>
          <p:cNvSpPr txBox="1"/>
          <p:nvPr/>
        </p:nvSpPr>
        <p:spPr>
          <a:xfrm rot="16200000">
            <a:off x="-130462" y="1985804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RW</a:t>
            </a:r>
            <a:r>
              <a:rPr lang="en-US" sz="1000" dirty="0"/>
              <a:t> (mm)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9661C4-E71C-D947-8841-01887BFBCE4D}"/>
              </a:ext>
            </a:extLst>
          </p:cNvPr>
          <p:cNvSpPr txBox="1"/>
          <p:nvPr/>
        </p:nvSpPr>
        <p:spPr>
          <a:xfrm>
            <a:off x="1444771" y="2682693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residuals</a:t>
            </a:r>
          </a:p>
        </p:txBody>
      </p:sp>
    </p:spTree>
    <p:extLst>
      <p:ext uri="{BB962C8B-B14F-4D97-AF65-F5344CB8AC3E}">
        <p14:creationId xmlns:p14="http://schemas.microsoft.com/office/powerpoint/2010/main" val="456642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52552D67-8688-9B46-9181-7CFD34949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772" y="5620485"/>
            <a:ext cx="1399172" cy="8420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BD4E4E-F29A-7140-8A6D-FDC5D9382FC9}"/>
              </a:ext>
            </a:extLst>
          </p:cNvPr>
          <p:cNvSpPr txBox="1"/>
          <p:nvPr/>
        </p:nvSpPr>
        <p:spPr>
          <a:xfrm rot="16200000">
            <a:off x="141063" y="3624833"/>
            <a:ext cx="463588" cy="1789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63" i="1" dirty="0"/>
              <a:t>RW</a:t>
            </a:r>
            <a:r>
              <a:rPr lang="en-US" sz="563" dirty="0"/>
              <a:t> (mm)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5B25FA-12F1-0D49-85F9-9DE4E8A9B9B3}"/>
              </a:ext>
            </a:extLst>
          </p:cNvPr>
          <p:cNvSpPr txBox="1"/>
          <p:nvPr/>
        </p:nvSpPr>
        <p:spPr>
          <a:xfrm>
            <a:off x="246349" y="2761055"/>
            <a:ext cx="2712602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1: Identify most significant climate drivers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8B6AFE-9C29-E243-8864-6249CCE6F85A}"/>
              </a:ext>
            </a:extLst>
          </p:cNvPr>
          <p:cNvSpPr txBox="1"/>
          <p:nvPr/>
        </p:nvSpPr>
        <p:spPr>
          <a:xfrm>
            <a:off x="246349" y="4451761"/>
            <a:ext cx="311816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2: Combine DBH and climate drivers in GLS model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92048677-2325-3744-B692-464A52FE39E4}"/>
              </a:ext>
            </a:extLst>
          </p:cNvPr>
          <p:cNvSpPr/>
          <p:nvPr/>
        </p:nvSpPr>
        <p:spPr>
          <a:xfrm>
            <a:off x="2508179" y="3911002"/>
            <a:ext cx="785974" cy="19176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88" dirty="0">
                <a:solidFill>
                  <a:schemeClr val="tx1"/>
                </a:solidFill>
              </a:rPr>
              <a:t>y: residuals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20165C1-2F95-C24D-85D8-F92614E7A962}"/>
              </a:ext>
            </a:extLst>
          </p:cNvPr>
          <p:cNvSpPr/>
          <p:nvPr/>
        </p:nvSpPr>
        <p:spPr>
          <a:xfrm rot="5400000">
            <a:off x="3613788" y="3582004"/>
            <a:ext cx="208346" cy="227267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435905-EE5D-8549-BFAA-DD26A0C7083D}"/>
              </a:ext>
            </a:extLst>
          </p:cNvPr>
          <p:cNvSpPr/>
          <p:nvPr/>
        </p:nvSpPr>
        <p:spPr>
          <a:xfrm>
            <a:off x="3324974" y="3816781"/>
            <a:ext cx="785973" cy="37830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climwin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6C783C02-2416-E643-9D80-6D03C4CB478D}"/>
              </a:ext>
            </a:extLst>
          </p:cNvPr>
          <p:cNvSpPr/>
          <p:nvPr/>
        </p:nvSpPr>
        <p:spPr>
          <a:xfrm>
            <a:off x="4145521" y="385388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FD945F-FF97-DA43-BC36-80C2D433B03E}"/>
              </a:ext>
            </a:extLst>
          </p:cNvPr>
          <p:cNvSpPr/>
          <p:nvPr/>
        </p:nvSpPr>
        <p:spPr>
          <a:xfrm>
            <a:off x="4395132" y="3780327"/>
            <a:ext cx="1205854" cy="3896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top climate drivers</a:t>
            </a:r>
            <a:r>
              <a:rPr lang="en-US" sz="675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top driver in each group, 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optimal time windows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AFD822-54EB-A546-BA5E-C58CF4C4B283}"/>
              </a:ext>
            </a:extLst>
          </p:cNvPr>
          <p:cNvSpPr/>
          <p:nvPr/>
        </p:nvSpPr>
        <p:spPr>
          <a:xfrm>
            <a:off x="437866" y="4969503"/>
            <a:ext cx="1141508" cy="819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2 independent, objectively selected  top climate drivers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reconstructed DBH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year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0A4A6996-4A8B-B646-8A94-EECD528A5CBA}"/>
              </a:ext>
            </a:extLst>
          </p:cNvPr>
          <p:cNvCxnSpPr>
            <a:cxnSpLocks/>
            <a:stCxn id="17" idx="2"/>
            <a:endCxn id="37" idx="0"/>
          </p:cNvCxnSpPr>
          <p:nvPr/>
        </p:nvCxnSpPr>
        <p:spPr>
          <a:xfrm rot="5400000">
            <a:off x="2603561" y="2575004"/>
            <a:ext cx="799559" cy="398943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2975F676-AF6A-0C4C-8B12-34F93DA9EFD0}"/>
              </a:ext>
            </a:extLst>
          </p:cNvPr>
          <p:cNvSpPr/>
          <p:nvPr/>
        </p:nvSpPr>
        <p:spPr>
          <a:xfrm>
            <a:off x="2081515" y="4926183"/>
            <a:ext cx="747093" cy="13987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GLS model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species random effect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autocorrelation structure to account for stochasticity of individual growth trends</a:t>
            </a:r>
          </a:p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5" name="Right Arrow 54">
            <a:extLst>
              <a:ext uri="{FF2B5EF4-FFF2-40B4-BE49-F238E27FC236}">
                <a16:creationId xmlns:a16="http://schemas.microsoft.com/office/drawing/2014/main" id="{4A6E8F3B-5FD0-394A-B1C6-4F9D18CCDA84}"/>
              </a:ext>
            </a:extLst>
          </p:cNvPr>
          <p:cNvSpPr/>
          <p:nvPr/>
        </p:nvSpPr>
        <p:spPr>
          <a:xfrm>
            <a:off x="1680784" y="5055359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685BDE54-6DA5-4D43-A846-D8BF448D66F5}"/>
              </a:ext>
            </a:extLst>
          </p:cNvPr>
          <p:cNvSpPr/>
          <p:nvPr/>
        </p:nvSpPr>
        <p:spPr>
          <a:xfrm>
            <a:off x="2901166" y="550492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7D27118-282B-FC47-A588-45E1464D4F83}"/>
              </a:ext>
            </a:extLst>
          </p:cNvPr>
          <p:cNvSpPr txBox="1"/>
          <p:nvPr/>
        </p:nvSpPr>
        <p:spPr>
          <a:xfrm rot="16200000">
            <a:off x="-74632" y="5137403"/>
            <a:ext cx="826049" cy="213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88" b="1" dirty="0"/>
              <a:t>driver variables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E6FCBC9B-3561-CC45-8EEA-119C05077B16}"/>
              </a:ext>
            </a:extLst>
          </p:cNvPr>
          <p:cNvSpPr/>
          <p:nvPr/>
        </p:nvSpPr>
        <p:spPr>
          <a:xfrm>
            <a:off x="1675073" y="5820974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6A6EC97-52AE-7548-89C6-CE39364AC609}"/>
              </a:ext>
            </a:extLst>
          </p:cNvPr>
          <p:cNvSpPr txBox="1"/>
          <p:nvPr/>
        </p:nvSpPr>
        <p:spPr>
          <a:xfrm>
            <a:off x="524181" y="5655918"/>
            <a:ext cx="1059906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/>
              <a:t>(plot w/o spline)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F64ED75A-E356-5443-8C3E-8D58E75F46E4}"/>
              </a:ext>
            </a:extLst>
          </p:cNvPr>
          <p:cNvSpPr/>
          <p:nvPr/>
        </p:nvSpPr>
        <p:spPr>
          <a:xfrm>
            <a:off x="3003340" y="2739346"/>
            <a:ext cx="2597646" cy="8534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4A5B49A-AD70-F34F-9247-5637EDFE8C20}"/>
              </a:ext>
            </a:extLst>
          </p:cNvPr>
          <p:cNvSpPr/>
          <p:nvPr/>
        </p:nvSpPr>
        <p:spPr>
          <a:xfrm>
            <a:off x="2934666" y="2707443"/>
            <a:ext cx="1659063" cy="242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candidate climate drivers (monthly)</a:t>
            </a:r>
            <a:endParaRPr lang="en-US" sz="675" dirty="0">
              <a:solidFill>
                <a:schemeClr val="tx1"/>
              </a:solidFill>
            </a:endParaRPr>
          </a:p>
        </p:txBody>
      </p:sp>
      <p:pic>
        <p:nvPicPr>
          <p:cNvPr id="1026" name="Picture 2" descr="Blank Thermometer | Clipart Panda - Free Clipart Images">
            <a:extLst>
              <a:ext uri="{FF2B5EF4-FFF2-40B4-BE49-F238E27FC236}">
                <a16:creationId xmlns:a16="http://schemas.microsoft.com/office/drawing/2014/main" id="{A67B4B33-896A-2543-8461-F7D1EDE9C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1763" y="2958391"/>
            <a:ext cx="136082" cy="524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ree Raindrops Clipart, Download Free Clip Art, Free Clip Art on ...">
            <a:extLst>
              <a:ext uri="{FF2B5EF4-FFF2-40B4-BE49-F238E27FC236}">
                <a16:creationId xmlns:a16="http://schemas.microsoft.com/office/drawing/2014/main" id="{3C64B09B-03FE-F246-9E84-304F07492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4964" y="2891900"/>
            <a:ext cx="381796" cy="257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E919C7C5-0443-EC47-AD60-0E6BE0D3C425}"/>
              </a:ext>
            </a:extLst>
          </p:cNvPr>
          <p:cNvSpPr txBox="1"/>
          <p:nvPr/>
        </p:nvSpPr>
        <p:spPr>
          <a:xfrm>
            <a:off x="4137535" y="3014014"/>
            <a:ext cx="1055711" cy="473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19" dirty="0"/>
              <a:t>Precipitation (PPT)</a:t>
            </a:r>
          </a:p>
          <a:p>
            <a:r>
              <a:rPr lang="en-US" sz="619" dirty="0"/>
              <a:t>Precip day frequency (PDF)*</a:t>
            </a:r>
          </a:p>
          <a:p>
            <a:r>
              <a:rPr lang="en-US" sz="619" dirty="0"/>
              <a:t>Streamflow (SF)*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EC9AAAB-6D02-1A46-9564-239ADB903E5F}"/>
              </a:ext>
            </a:extLst>
          </p:cNvPr>
          <p:cNvSpPr txBox="1"/>
          <p:nvPr/>
        </p:nvSpPr>
        <p:spPr>
          <a:xfrm>
            <a:off x="3228541" y="2995464"/>
            <a:ext cx="805392" cy="664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19" i="1" dirty="0"/>
              <a:t>T</a:t>
            </a:r>
            <a:r>
              <a:rPr lang="en-US" sz="619" i="1" baseline="-25000" dirty="0"/>
              <a:t>mean</a:t>
            </a:r>
            <a:r>
              <a:rPr lang="en-US" sz="619" i="1" dirty="0"/>
              <a:t> </a:t>
            </a:r>
          </a:p>
          <a:p>
            <a:r>
              <a:rPr lang="en-US" sz="619" i="1" dirty="0"/>
              <a:t>T</a:t>
            </a:r>
            <a:r>
              <a:rPr lang="en-US" sz="619" i="1" baseline="-25000" dirty="0"/>
              <a:t>min</a:t>
            </a:r>
            <a:r>
              <a:rPr lang="en-US" sz="619" i="1" dirty="0"/>
              <a:t> </a:t>
            </a:r>
          </a:p>
          <a:p>
            <a:r>
              <a:rPr lang="en-US" sz="619" i="1" dirty="0"/>
              <a:t>T</a:t>
            </a:r>
            <a:r>
              <a:rPr lang="en-US" sz="619" i="1" baseline="-25000" dirty="0"/>
              <a:t>max</a:t>
            </a:r>
          </a:p>
          <a:p>
            <a:r>
              <a:rPr lang="en-US" sz="619" dirty="0"/>
              <a:t>Potential Evapotranspiration (</a:t>
            </a:r>
            <a:r>
              <a:rPr lang="en-US" sz="619" i="1" dirty="0"/>
              <a:t>PET</a:t>
            </a:r>
            <a:r>
              <a:rPr lang="en-US" sz="619" dirty="0"/>
              <a:t>)*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0C9C4A78-B52C-634A-96D5-6F7C507B82A7}"/>
              </a:ext>
            </a:extLst>
          </p:cNvPr>
          <p:cNvSpPr/>
          <p:nvPr/>
        </p:nvSpPr>
        <p:spPr>
          <a:xfrm>
            <a:off x="619865" y="3038170"/>
            <a:ext cx="1767301" cy="242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spline-detrended growth (RW, BAI, or ∆AGB)</a:t>
            </a:r>
            <a:endParaRPr lang="en-US" sz="675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D0A3A8-9698-5C48-80A7-7BBE4D25E51A}"/>
              </a:ext>
            </a:extLst>
          </p:cNvPr>
          <p:cNvSpPr txBox="1"/>
          <p:nvPr/>
        </p:nvSpPr>
        <p:spPr>
          <a:xfrm>
            <a:off x="3644301" y="3581664"/>
            <a:ext cx="2343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8CA233-5977-254B-8BDA-7B0F2C0B2B4F}"/>
              </a:ext>
            </a:extLst>
          </p:cNvPr>
          <p:cNvSpPr txBox="1"/>
          <p:nvPr/>
        </p:nvSpPr>
        <p:spPr>
          <a:xfrm>
            <a:off x="1674945" y="5841923"/>
            <a:ext cx="2375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62B7C9B-8063-DF41-876A-CCB9A1996A82}"/>
              </a:ext>
            </a:extLst>
          </p:cNvPr>
          <p:cNvSpPr txBox="1"/>
          <p:nvPr/>
        </p:nvSpPr>
        <p:spPr>
          <a:xfrm>
            <a:off x="1682313" y="5089096"/>
            <a:ext cx="227948" cy="213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88" dirty="0"/>
              <a:t>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A65967E-218E-3A49-926E-6C48D9AEB400}"/>
              </a:ext>
            </a:extLst>
          </p:cNvPr>
          <p:cNvSpPr txBox="1"/>
          <p:nvPr/>
        </p:nvSpPr>
        <p:spPr>
          <a:xfrm>
            <a:off x="4131475" y="3905558"/>
            <a:ext cx="303288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AIC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5C5764-91A3-8D4A-9F06-D085AC794416}"/>
              </a:ext>
            </a:extLst>
          </p:cNvPr>
          <p:cNvSpPr txBox="1"/>
          <p:nvPr/>
        </p:nvSpPr>
        <p:spPr>
          <a:xfrm>
            <a:off x="3203975" y="2871778"/>
            <a:ext cx="870751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u="sng" dirty="0"/>
              <a:t>Temperature group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BA3616A-DE01-5E4E-A93A-4E969115C80B}"/>
              </a:ext>
            </a:extLst>
          </p:cNvPr>
          <p:cNvSpPr txBox="1"/>
          <p:nvPr/>
        </p:nvSpPr>
        <p:spPr>
          <a:xfrm>
            <a:off x="4142563" y="2880970"/>
            <a:ext cx="630301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u="sng" dirty="0"/>
              <a:t>Water group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EF198A-2326-4449-A730-F4171895ED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431" y="3200696"/>
            <a:ext cx="2100748" cy="12276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7CE93DA-CAFC-4846-910C-DF285F9F1F86}"/>
              </a:ext>
            </a:extLst>
          </p:cNvPr>
          <p:cNvSpPr txBox="1"/>
          <p:nvPr/>
        </p:nvSpPr>
        <p:spPr>
          <a:xfrm>
            <a:off x="4122818" y="3444915"/>
            <a:ext cx="1567053" cy="187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19" dirty="0"/>
              <a:t>* not available for all sites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2F0FF146-BA64-9C4C-8821-B8EF8C5412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87461" y="4916189"/>
            <a:ext cx="3299057" cy="136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004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37952F6-A55A-7B49-AF06-3D1D487A555F}"/>
              </a:ext>
            </a:extLst>
          </p:cNvPr>
          <p:cNvGrpSpPr/>
          <p:nvPr/>
        </p:nvGrpSpPr>
        <p:grpSpPr>
          <a:xfrm>
            <a:off x="424892" y="3144254"/>
            <a:ext cx="2096792" cy="1273843"/>
            <a:chOff x="370467" y="724728"/>
            <a:chExt cx="3430971" cy="196554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94DA9CBC-76DA-C347-8363-1F4C04732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EBD4E4E-F29A-7140-8A6D-FDC5D9382FC9}"/>
                </a:ext>
              </a:extLst>
            </p:cNvPr>
            <p:cNvSpPr txBox="1"/>
            <p:nvPr/>
          </p:nvSpPr>
          <p:spPr>
            <a:xfrm rot="16200000">
              <a:off x="323707" y="1240666"/>
              <a:ext cx="386352" cy="292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63" dirty="0"/>
                <a:t>∆r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45B25FA-12F1-0D49-85F9-9DE4E8A9B9B3}"/>
              </a:ext>
            </a:extLst>
          </p:cNvPr>
          <p:cNvSpPr txBox="1"/>
          <p:nvPr/>
        </p:nvSpPr>
        <p:spPr>
          <a:xfrm>
            <a:off x="246349" y="2761055"/>
            <a:ext cx="2712602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1: Identify most significant climate drivers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8B6AFE-9C29-E243-8864-6249CCE6F85A}"/>
              </a:ext>
            </a:extLst>
          </p:cNvPr>
          <p:cNvSpPr txBox="1"/>
          <p:nvPr/>
        </p:nvSpPr>
        <p:spPr>
          <a:xfrm>
            <a:off x="246349" y="4451761"/>
            <a:ext cx="400943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2: Combine DBH, climate, and environmental drivers in GLS model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92048677-2325-3744-B692-464A52FE39E4}"/>
              </a:ext>
            </a:extLst>
          </p:cNvPr>
          <p:cNvSpPr/>
          <p:nvPr/>
        </p:nvSpPr>
        <p:spPr>
          <a:xfrm>
            <a:off x="2508179" y="3911002"/>
            <a:ext cx="785974" cy="19176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88" dirty="0">
                <a:solidFill>
                  <a:schemeClr val="tx1"/>
                </a:solidFill>
              </a:rPr>
              <a:t>y: residuals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20165C1-2F95-C24D-85D8-F92614E7A962}"/>
              </a:ext>
            </a:extLst>
          </p:cNvPr>
          <p:cNvSpPr/>
          <p:nvPr/>
        </p:nvSpPr>
        <p:spPr>
          <a:xfrm rot="5400000">
            <a:off x="3613788" y="3582004"/>
            <a:ext cx="208346" cy="227267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435905-EE5D-8549-BFAA-DD26A0C7083D}"/>
              </a:ext>
            </a:extLst>
          </p:cNvPr>
          <p:cNvSpPr/>
          <p:nvPr/>
        </p:nvSpPr>
        <p:spPr>
          <a:xfrm>
            <a:off x="3324974" y="3816781"/>
            <a:ext cx="785973" cy="3783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climwin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6C783C02-2416-E643-9D80-6D03C4CB478D}"/>
              </a:ext>
            </a:extLst>
          </p:cNvPr>
          <p:cNvSpPr/>
          <p:nvPr/>
        </p:nvSpPr>
        <p:spPr>
          <a:xfrm>
            <a:off x="4145521" y="385388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FD945F-FF97-DA43-BC36-80C2D433B03E}"/>
              </a:ext>
            </a:extLst>
          </p:cNvPr>
          <p:cNvSpPr/>
          <p:nvPr/>
        </p:nvSpPr>
        <p:spPr>
          <a:xfrm>
            <a:off x="4395132" y="3780327"/>
            <a:ext cx="1205854" cy="3896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top climate drivers</a:t>
            </a:r>
            <a:r>
              <a:rPr lang="en-US" sz="675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top driver in each of 3 groups, 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optimal time windows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E57EBD4-2929-CA44-8E9B-EC3E10EC0B95}"/>
              </a:ext>
            </a:extLst>
          </p:cNvPr>
          <p:cNvSpPr txBox="1"/>
          <p:nvPr/>
        </p:nvSpPr>
        <p:spPr>
          <a:xfrm>
            <a:off x="4999736" y="4208763"/>
            <a:ext cx="771865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675" dirty="0"/>
              <a:t>remove any redundancy </a:t>
            </a:r>
            <a:r>
              <a:rPr lang="en-US" sz="675" dirty="0" err="1"/>
              <a:t>w.r.t.</a:t>
            </a:r>
            <a:r>
              <a:rPr lang="en-US" sz="675" dirty="0"/>
              <a:t> PET(*) or collinearity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AFD822-54EB-A546-BA5E-C58CF4C4B283}"/>
              </a:ext>
            </a:extLst>
          </p:cNvPr>
          <p:cNvSpPr/>
          <p:nvPr/>
        </p:nvSpPr>
        <p:spPr>
          <a:xfrm>
            <a:off x="374110" y="4810599"/>
            <a:ext cx="1141508" cy="6985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2-3 independent top climate drivers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reconstructed DBH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atmospheric pollution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0A4A6996-4A8B-B646-8A94-EECD528A5CBA}"/>
              </a:ext>
            </a:extLst>
          </p:cNvPr>
          <p:cNvCxnSpPr>
            <a:cxnSpLocks/>
            <a:stCxn id="17" idx="2"/>
            <a:endCxn id="37" idx="0"/>
          </p:cNvCxnSpPr>
          <p:nvPr/>
        </p:nvCxnSpPr>
        <p:spPr>
          <a:xfrm rot="5400000">
            <a:off x="2651135" y="2463674"/>
            <a:ext cx="640655" cy="4053195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2975F676-AF6A-0C4C-8B12-34F93DA9EFD0}"/>
              </a:ext>
            </a:extLst>
          </p:cNvPr>
          <p:cNvSpPr/>
          <p:nvPr/>
        </p:nvSpPr>
        <p:spPr>
          <a:xfrm>
            <a:off x="2081515" y="4983974"/>
            <a:ext cx="747093" cy="13987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GLS model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species random effect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simultaneous detrending with spline on year (by individual)</a:t>
            </a:r>
          </a:p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5" name="Right Arrow 54">
            <a:extLst>
              <a:ext uri="{FF2B5EF4-FFF2-40B4-BE49-F238E27FC236}">
                <a16:creationId xmlns:a16="http://schemas.microsoft.com/office/drawing/2014/main" id="{4A6E8F3B-5FD0-394A-B1C6-4F9D18CCDA84}"/>
              </a:ext>
            </a:extLst>
          </p:cNvPr>
          <p:cNvSpPr/>
          <p:nvPr/>
        </p:nvSpPr>
        <p:spPr>
          <a:xfrm>
            <a:off x="1680784" y="5280748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685BDE54-6DA5-4D43-A846-D8BF448D66F5}"/>
              </a:ext>
            </a:extLst>
          </p:cNvPr>
          <p:cNvSpPr/>
          <p:nvPr/>
        </p:nvSpPr>
        <p:spPr>
          <a:xfrm>
            <a:off x="2901166" y="550492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7D27118-282B-FC47-A588-45E1464D4F83}"/>
              </a:ext>
            </a:extLst>
          </p:cNvPr>
          <p:cNvSpPr txBox="1"/>
          <p:nvPr/>
        </p:nvSpPr>
        <p:spPr>
          <a:xfrm rot="16200000">
            <a:off x="-127152" y="5020469"/>
            <a:ext cx="826049" cy="213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88" b="1" dirty="0"/>
              <a:t>driver variables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E6FCBC9B-3561-CC45-8EEA-119C05077B16}"/>
              </a:ext>
            </a:extLst>
          </p:cNvPr>
          <p:cNvSpPr/>
          <p:nvPr/>
        </p:nvSpPr>
        <p:spPr>
          <a:xfrm>
            <a:off x="1675073" y="5953894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34BB4E8-4751-DA44-B5C7-F7DCD3522DE9}"/>
              </a:ext>
            </a:extLst>
          </p:cNvPr>
          <p:cNvGrpSpPr/>
          <p:nvPr/>
        </p:nvGrpSpPr>
        <p:grpSpPr>
          <a:xfrm>
            <a:off x="198813" y="5751220"/>
            <a:ext cx="1246199" cy="744434"/>
            <a:chOff x="3997" y="724728"/>
            <a:chExt cx="3797441" cy="1965542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328F36A8-C515-8140-AFCF-9E96B5DD9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35CEDAE-6351-C84C-84E7-4D3F45EA4E63}"/>
                </a:ext>
              </a:extLst>
            </p:cNvPr>
            <p:cNvSpPr txBox="1"/>
            <p:nvPr/>
          </p:nvSpPr>
          <p:spPr>
            <a:xfrm rot="16200000" flipH="1">
              <a:off x="120103" y="1048907"/>
              <a:ext cx="577086" cy="8092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63" dirty="0"/>
                <a:t>∆r</a:t>
              </a: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66A6EC97-52AE-7548-89C6-CE39364AC609}"/>
              </a:ext>
            </a:extLst>
          </p:cNvPr>
          <p:cNvSpPr txBox="1"/>
          <p:nvPr/>
        </p:nvSpPr>
        <p:spPr>
          <a:xfrm>
            <a:off x="457627" y="5777216"/>
            <a:ext cx="1059906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/>
              <a:t>(plot w/o spline)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4B35A0D-3ECE-F44B-B002-4827606C0E1A}"/>
              </a:ext>
            </a:extLst>
          </p:cNvPr>
          <p:cNvGrpSpPr/>
          <p:nvPr/>
        </p:nvGrpSpPr>
        <p:grpSpPr>
          <a:xfrm>
            <a:off x="3324974" y="2703024"/>
            <a:ext cx="2276013" cy="1230815"/>
            <a:chOff x="5477898" y="157395"/>
            <a:chExt cx="4046245" cy="2188116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64ED75A-E356-5443-8C3E-8D58E75F46E4}"/>
                </a:ext>
              </a:extLst>
            </p:cNvPr>
            <p:cNvSpPr/>
            <p:nvPr/>
          </p:nvSpPr>
          <p:spPr>
            <a:xfrm>
              <a:off x="5477898" y="219550"/>
              <a:ext cx="4046244" cy="15172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A5B49A-AD70-F34F-9247-5637EDFE8C20}"/>
                </a:ext>
              </a:extLst>
            </p:cNvPr>
            <p:cNvSpPr/>
            <p:nvPr/>
          </p:nvSpPr>
          <p:spPr>
            <a:xfrm>
              <a:off x="5900344" y="157395"/>
              <a:ext cx="2949445" cy="4308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75" b="1" dirty="0">
                  <a:solidFill>
                    <a:schemeClr val="tx1"/>
                  </a:solidFill>
                </a:rPr>
                <a:t>candidate climate drivers (CRU monthly)</a:t>
              </a:r>
              <a:endParaRPr lang="en-US" sz="675" dirty="0">
                <a:solidFill>
                  <a:schemeClr val="tx1"/>
                </a:solidFill>
              </a:endParaRPr>
            </a:p>
          </p:txBody>
        </p:sp>
        <p:pic>
          <p:nvPicPr>
            <p:cNvPr id="1026" name="Picture 2" descr="Blank Thermometer | Clipart Panda - Free Clipart Images">
              <a:extLst>
                <a:ext uri="{FF2B5EF4-FFF2-40B4-BE49-F238E27FC236}">
                  <a16:creationId xmlns:a16="http://schemas.microsoft.com/office/drawing/2014/main" id="{A67B4B33-896A-2543-8461-F7D1EDE9C7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65047" y="763043"/>
              <a:ext cx="241923" cy="932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Free Raindrops Clipart, Download Free Clip Art, Free Clip Art on ...">
              <a:extLst>
                <a:ext uri="{FF2B5EF4-FFF2-40B4-BE49-F238E27FC236}">
                  <a16:creationId xmlns:a16="http://schemas.microsoft.com/office/drawing/2014/main" id="{3C64B09B-03FE-F246-9E84-304F07492A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20094" y="716350"/>
              <a:ext cx="868527" cy="5852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919C7C5-0443-EC47-AD60-0E6BE0D3C425}"/>
                </a:ext>
              </a:extLst>
            </p:cNvPr>
            <p:cNvSpPr txBox="1"/>
            <p:nvPr/>
          </p:nvSpPr>
          <p:spPr>
            <a:xfrm>
              <a:off x="6543475" y="1337223"/>
              <a:ext cx="1418432" cy="5029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19" dirty="0"/>
                <a:t>precipitation</a:t>
              </a:r>
            </a:p>
            <a:p>
              <a:pPr algn="ctr"/>
              <a:r>
                <a:rPr lang="en-US" sz="619" dirty="0"/>
                <a:t>n precip days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EEC9AAAB-6D02-1A46-9564-239ADB903E5F}"/>
                </a:ext>
              </a:extLst>
            </p:cNvPr>
            <p:cNvSpPr txBox="1"/>
            <p:nvPr/>
          </p:nvSpPr>
          <p:spPr>
            <a:xfrm>
              <a:off x="5901294" y="995626"/>
              <a:ext cx="631300" cy="1349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19" dirty="0"/>
                <a:t>mean T</a:t>
              </a:r>
            </a:p>
            <a:p>
              <a:r>
                <a:rPr lang="en-US" sz="619" dirty="0"/>
                <a:t>min T</a:t>
              </a:r>
            </a:p>
            <a:p>
              <a:r>
                <a:rPr lang="en-US" sz="619" dirty="0"/>
                <a:t>max T</a:t>
              </a:r>
            </a:p>
            <a:p>
              <a:r>
                <a:rPr lang="en-US" sz="619" dirty="0"/>
                <a:t>PET*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D1F0D1FD-C3A3-004C-868A-16DEFBE974D7}"/>
                </a:ext>
              </a:extLst>
            </p:cNvPr>
            <p:cNvSpPr txBox="1"/>
            <p:nvPr/>
          </p:nvSpPr>
          <p:spPr>
            <a:xfrm>
              <a:off x="7961905" y="1163603"/>
              <a:ext cx="1562238" cy="672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19" dirty="0"/>
                <a:t>daily T range</a:t>
              </a:r>
            </a:p>
            <a:p>
              <a:pPr algn="ctr"/>
              <a:r>
                <a:rPr lang="en-US" sz="619" dirty="0"/>
                <a:t>% cloud cover</a:t>
              </a:r>
            </a:p>
            <a:p>
              <a:pPr algn="ctr"/>
              <a:r>
                <a:rPr lang="en-US" sz="619" dirty="0"/>
                <a:t>PET*</a:t>
              </a:r>
            </a:p>
          </p:txBody>
        </p:sp>
      </p:grpSp>
      <p:sp>
        <p:nvSpPr>
          <p:cNvPr id="83" name="Rectangle 82">
            <a:extLst>
              <a:ext uri="{FF2B5EF4-FFF2-40B4-BE49-F238E27FC236}">
                <a16:creationId xmlns:a16="http://schemas.microsoft.com/office/drawing/2014/main" id="{0C9C4A78-B52C-634A-96D5-6F7C507B82A7}"/>
              </a:ext>
            </a:extLst>
          </p:cNvPr>
          <p:cNvSpPr/>
          <p:nvPr/>
        </p:nvSpPr>
        <p:spPr>
          <a:xfrm>
            <a:off x="749843" y="3031633"/>
            <a:ext cx="1659063" cy="242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spline-detrended ∆r or ∆AGB</a:t>
            </a:r>
            <a:endParaRPr lang="en-US" sz="675" dirty="0">
              <a:solidFill>
                <a:schemeClr val="tx1"/>
              </a:solidFill>
            </a:endParaRPr>
          </a:p>
        </p:txBody>
      </p:sp>
      <p:pic>
        <p:nvPicPr>
          <p:cNvPr id="1038" name="Picture 14" descr="Sun and clouds png, Picture #533973 sun and clouds png">
            <a:extLst>
              <a:ext uri="{FF2B5EF4-FFF2-40B4-BE49-F238E27FC236}">
                <a16:creationId xmlns:a16="http://schemas.microsoft.com/office/drawing/2014/main" id="{4670F7B7-F490-6743-B99D-053DE56A6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0055" y="2968168"/>
            <a:ext cx="431300" cy="43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6B9DA78-495A-F149-8D56-0D8776426ED6}"/>
              </a:ext>
            </a:extLst>
          </p:cNvPr>
          <p:cNvSpPr/>
          <p:nvPr/>
        </p:nvSpPr>
        <p:spPr>
          <a:xfrm>
            <a:off x="430044" y="5389058"/>
            <a:ext cx="1168590" cy="294312"/>
          </a:xfrm>
          <a:prstGeom prst="rect">
            <a:avLst/>
          </a:prstGeom>
          <a:noFill/>
        </p:spPr>
        <p:txBody>
          <a:bodyPr wrap="none" lIns="51435" tIns="25718" rIns="51435" bIns="25718">
            <a:spAutoFit/>
          </a:bodyPr>
          <a:lstStyle/>
          <a:p>
            <a:pPr algn="ctr"/>
            <a:r>
              <a:rPr lang="en-US" sz="1575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</a:t>
            </a:r>
            <a:r>
              <a:rPr lang="en-US" sz="1575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  </a:t>
            </a:r>
            <a:r>
              <a:rPr lang="en-US" sz="1575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SO</a:t>
            </a:r>
            <a:r>
              <a:rPr lang="en-US" sz="1575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  </a:t>
            </a:r>
            <a:r>
              <a:rPr lang="en-US" sz="1575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NO</a:t>
            </a:r>
            <a:r>
              <a:rPr lang="en-US" sz="1575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D0A3A8-9698-5C48-80A7-7BBE4D25E51A}"/>
              </a:ext>
            </a:extLst>
          </p:cNvPr>
          <p:cNvSpPr txBox="1"/>
          <p:nvPr/>
        </p:nvSpPr>
        <p:spPr>
          <a:xfrm>
            <a:off x="3644301" y="3581664"/>
            <a:ext cx="2343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8CA233-5977-254B-8BDA-7B0F2C0B2B4F}"/>
              </a:ext>
            </a:extLst>
          </p:cNvPr>
          <p:cNvSpPr txBox="1"/>
          <p:nvPr/>
        </p:nvSpPr>
        <p:spPr>
          <a:xfrm>
            <a:off x="1674945" y="5974843"/>
            <a:ext cx="2375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62B7C9B-8063-DF41-876A-CCB9A1996A82}"/>
              </a:ext>
            </a:extLst>
          </p:cNvPr>
          <p:cNvSpPr txBox="1"/>
          <p:nvPr/>
        </p:nvSpPr>
        <p:spPr>
          <a:xfrm>
            <a:off x="1682313" y="5314484"/>
            <a:ext cx="227948" cy="213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88" dirty="0"/>
              <a:t>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A65967E-218E-3A49-926E-6C48D9AEB400}"/>
              </a:ext>
            </a:extLst>
          </p:cNvPr>
          <p:cNvSpPr txBox="1"/>
          <p:nvPr/>
        </p:nvSpPr>
        <p:spPr>
          <a:xfrm>
            <a:off x="4131475" y="3905558"/>
            <a:ext cx="303288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AIC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5C5764-91A3-8D4A-9F06-D085AC794416}"/>
              </a:ext>
            </a:extLst>
          </p:cNvPr>
          <p:cNvSpPr txBox="1"/>
          <p:nvPr/>
        </p:nvSpPr>
        <p:spPr>
          <a:xfrm>
            <a:off x="3427755" y="2876950"/>
            <a:ext cx="505267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T GROUP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BA3616A-DE01-5E4E-A93A-4E969115C80B}"/>
              </a:ext>
            </a:extLst>
          </p:cNvPr>
          <p:cNvSpPr txBox="1"/>
          <p:nvPr/>
        </p:nvSpPr>
        <p:spPr>
          <a:xfrm>
            <a:off x="4091092" y="2876950"/>
            <a:ext cx="595035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PPT GROUP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8944146-FC0C-2547-B483-EAEDCDFD92C6}"/>
              </a:ext>
            </a:extLst>
          </p:cNvPr>
          <p:cNvSpPr txBox="1"/>
          <p:nvPr/>
        </p:nvSpPr>
        <p:spPr>
          <a:xfrm>
            <a:off x="4824090" y="2886521"/>
            <a:ext cx="713657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CLOUD GROUP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0153C6-D2D4-A245-B909-523DED5F9C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87461" y="4916189"/>
            <a:ext cx="3299057" cy="136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101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6595</TotalTime>
  <Words>445</Words>
  <Application>Microsoft Macintosh PowerPoint</Application>
  <PresentationFormat>Letter Paper (8.5x11 in)</PresentationFormat>
  <Paragraphs>113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66</cp:revision>
  <dcterms:created xsi:type="dcterms:W3CDTF">2020-05-22T14:33:34Z</dcterms:created>
  <dcterms:modified xsi:type="dcterms:W3CDTF">2021-02-08T20:40:43Z</dcterms:modified>
</cp:coreProperties>
</file>

<file path=docProps/thumbnail.jpeg>
</file>